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6"/>
    <p:restoredTop sz="94674"/>
  </p:normalViewPr>
  <p:slideViewPr>
    <p:cSldViewPr snapToGrid="0" snapToObjects="1">
      <p:cViewPr>
        <p:scale>
          <a:sx n="114" d="100"/>
          <a:sy n="114" d="100"/>
        </p:scale>
        <p:origin x="14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0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games on board.</a:t>
            </a:r>
            <a:r>
              <a:rPr lang="en-US" baseline="0" dirty="0"/>
              <a:t> Try to organize as students provide input. You will be categorizing them in a few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6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8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games on board.</a:t>
            </a:r>
            <a:r>
              <a:rPr lang="en-US" baseline="0" dirty="0"/>
              <a:t> Try to organize as students provide input. You will be categorizing them in a few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2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games on board.</a:t>
            </a:r>
            <a:r>
              <a:rPr lang="en-US" baseline="0" dirty="0"/>
              <a:t> Try to organize as students provide input. You will be categorizing them in a few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8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games on board.</a:t>
            </a:r>
            <a:r>
              <a:rPr lang="en-US" baseline="0" dirty="0"/>
              <a:t> Try to organize as students provide input. You will be categorizing them in a few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1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n-lt"/>
              </a:rPr>
              <a:t>ICT Programming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</a:t>
            </a:r>
            <a:r>
              <a:rPr lang="en-US" b="1" dirty="0">
                <a:latin typeface="+mn-lt"/>
              </a:rPr>
              <a:t>4</a:t>
            </a:r>
            <a:r>
              <a:rPr lang="en-US" b="1" dirty="0" smtClean="0">
                <a:latin typeface="+mn-lt"/>
              </a:rPr>
              <a:t>:</a:t>
            </a:r>
            <a:endParaRPr lang="en-US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Working with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897" y="1690689"/>
            <a:ext cx="8274205" cy="4951142"/>
          </a:xfrm>
        </p:spPr>
        <p:txBody>
          <a:bodyPr>
            <a:noAutofit/>
          </a:bodyPr>
          <a:lstStyle/>
          <a:p>
            <a:r>
              <a:rPr lang="en-US" dirty="0"/>
              <a:t>4.4.1: Explain the types and uses of variables in programming.</a:t>
            </a:r>
          </a:p>
          <a:p>
            <a:r>
              <a:rPr lang="en-US" dirty="0"/>
              <a:t>4.4.2: Explain basic object-oriented concepts.</a:t>
            </a:r>
          </a:p>
          <a:p>
            <a:r>
              <a:rPr lang="en-US" dirty="0"/>
              <a:t>4.4.3: Describe fundamental Boolean concepts, including Boolean algebra, operators, logic.</a:t>
            </a:r>
          </a:p>
          <a:p>
            <a:r>
              <a:rPr lang="en-US" dirty="0"/>
              <a:t>4.4.4: Create animated objects using a high-level programming environment (e.g., Alice, </a:t>
            </a:r>
            <a:r>
              <a:rPr lang="en-US" dirty="0" err="1"/>
              <a:t>Greenfoot</a:t>
            </a:r>
            <a:r>
              <a:rPr lang="en-US" dirty="0"/>
              <a:t>) to control their behavior.</a:t>
            </a:r>
          </a:p>
          <a:p>
            <a:r>
              <a:rPr lang="en-US" dirty="0"/>
              <a:t>4.4.5: Create a simple program that uses animated objects.</a:t>
            </a:r>
          </a:p>
          <a:p>
            <a:r>
              <a:rPr lang="en-US" dirty="0"/>
              <a:t>4.4.8: Troubleshoot and debug errors in code.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8649" y="3044283"/>
            <a:ext cx="297103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47785" y="3447523"/>
            <a:ext cx="32935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7541" y="1996067"/>
            <a:ext cx="3657600" cy="3951675"/>
          </a:xfrm>
        </p:spPr>
        <p:txBody>
          <a:bodyPr>
            <a:normAutofit/>
          </a:bodyPr>
          <a:lstStyle/>
          <a:p>
            <a:r>
              <a:rPr lang="en-US" dirty="0"/>
              <a:t>Used to store data in the computer’s memory</a:t>
            </a:r>
          </a:p>
          <a:p>
            <a:r>
              <a:rPr lang="en-US" dirty="0"/>
              <a:t>Assigned descriptive names that identify the data</a:t>
            </a:r>
          </a:p>
          <a:p>
            <a:r>
              <a:rPr lang="en-US" dirty="0"/>
              <a:t>Typically a “field” of data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/>
              <a:t>X+Y = 7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err="1"/>
              <a:t>FirstName</a:t>
            </a:r>
            <a:r>
              <a:rPr lang="en-US" dirty="0"/>
              <a:t> = Tom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err="1"/>
              <a:t>LastName</a:t>
            </a:r>
            <a:r>
              <a:rPr lang="en-US" dirty="0"/>
              <a:t> = Johansson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270917" y="1996067"/>
            <a:ext cx="4404732" cy="4200913"/>
          </a:xfrm>
        </p:spPr>
        <p:txBody>
          <a:bodyPr>
            <a:normAutofit/>
          </a:bodyPr>
          <a:lstStyle/>
          <a:p>
            <a:r>
              <a:rPr lang="en-US" dirty="0"/>
              <a:t>Must start with a letter, number or _</a:t>
            </a:r>
          </a:p>
          <a:p>
            <a:r>
              <a:rPr lang="en-US" dirty="0"/>
              <a:t>Can not contain special characters: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$, </a:t>
            </a:r>
            <a:r>
              <a:rPr lang="en-US" dirty="0"/>
              <a:t>&amp;, @, #</a:t>
            </a:r>
          </a:p>
          <a:p>
            <a:r>
              <a:rPr lang="en-US" dirty="0"/>
              <a:t>Case sensitive</a:t>
            </a:r>
            <a:br>
              <a:rPr lang="en-US" dirty="0"/>
            </a:br>
            <a:r>
              <a:rPr lang="en-US" dirty="0" err="1"/>
              <a:t>FirstName</a:t>
            </a:r>
            <a:r>
              <a:rPr lang="en-US" dirty="0"/>
              <a:t> not equal </a:t>
            </a:r>
            <a:r>
              <a:rPr lang="en-US" dirty="0" err="1"/>
              <a:t>firstname</a:t>
            </a:r>
            <a:endParaRPr lang="en-US" dirty="0"/>
          </a:p>
          <a:p>
            <a:r>
              <a:rPr lang="en-US" dirty="0"/>
              <a:t>Order is important</a:t>
            </a:r>
          </a:p>
          <a:p>
            <a:pPr marL="0" indent="0">
              <a:buNone/>
            </a:pPr>
            <a:r>
              <a:rPr lang="en-US" dirty="0"/>
              <a:t>Tom=</a:t>
            </a:r>
            <a:r>
              <a:rPr lang="en-US" dirty="0" err="1"/>
              <a:t>FirstName</a:t>
            </a:r>
            <a:r>
              <a:rPr lang="en-US" dirty="0"/>
              <a:t>, what kind of error is this? Syntax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5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430965"/>
            <a:ext cx="7886700" cy="3745997"/>
          </a:xfrm>
        </p:spPr>
        <p:txBody>
          <a:bodyPr/>
          <a:lstStyle/>
          <a:p>
            <a:r>
              <a:rPr lang="en-US" b="1" dirty="0" smtClean="0"/>
              <a:t>Declare</a:t>
            </a:r>
            <a:r>
              <a:rPr lang="en-US" dirty="0" smtClean="0"/>
              <a:t>: The part of the code that identifies the variable and the </a:t>
            </a:r>
            <a:r>
              <a:rPr lang="en-US" smtClean="0"/>
              <a:t>data type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Initializing</a:t>
            </a:r>
            <a:r>
              <a:rPr lang="en-US" dirty="0" smtClean="0"/>
              <a:t>: Giving a variable a beginning value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Example: Score </a:t>
            </a:r>
            <a:r>
              <a:rPr lang="en-US" dirty="0"/>
              <a:t>=</a:t>
            </a:r>
            <a:r>
              <a:rPr lang="en-US" dirty="0" smtClean="0"/>
              <a:t> 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/ Initializing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6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42768" y="2438400"/>
          <a:ext cx="7742382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5" imgW="6083300" imgH="3073400" progId="Word.Document.12">
                  <p:embed/>
                </p:oleObj>
              </mc:Choice>
              <mc:Fallback>
                <p:oleObj name="Document" r:id="rId5" imgW="6083300" imgH="307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68" y="2438400"/>
                        <a:ext cx="7742382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9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combination of symbols that contains at least 1 operand (values) and 1 or more </a:t>
            </a:r>
            <a:r>
              <a:rPr lang="en-US" dirty="0" smtClean="0"/>
              <a:t>operators</a:t>
            </a:r>
          </a:p>
          <a:p>
            <a:pPr lvl="0"/>
            <a:r>
              <a:rPr lang="en-US" i="1" dirty="0"/>
              <a:t>"Hello" + "World</a:t>
            </a:r>
            <a:r>
              <a:rPr lang="en-US" dirty="0"/>
              <a:t>" evaluates to "HelloWorld."</a:t>
            </a:r>
          </a:p>
          <a:p>
            <a:pPr lvl="0"/>
            <a:r>
              <a:rPr lang="en-US" dirty="0"/>
              <a:t>Consider the expression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fullName</a:t>
            </a:r>
            <a:r>
              <a:rPr lang="en-US" i="1" dirty="0"/>
              <a:t> = </a:t>
            </a:r>
            <a:r>
              <a:rPr lang="en-US" i="1" dirty="0" err="1"/>
              <a:t>firstName</a:t>
            </a:r>
            <a:r>
              <a:rPr lang="en-US" i="1" dirty="0"/>
              <a:t> + " " + </a:t>
            </a:r>
            <a:r>
              <a:rPr lang="en-US" i="1" dirty="0" err="1"/>
              <a:t>lastName</a:t>
            </a:r>
            <a:r>
              <a:rPr lang="en-US" dirty="0"/>
              <a:t> (the space enclosed in quotes is used to add a space between the two strings when joined).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If </a:t>
            </a:r>
            <a:r>
              <a:rPr lang="en-US" i="1" dirty="0" err="1"/>
              <a:t>firstName</a:t>
            </a:r>
            <a:r>
              <a:rPr lang="en-US" i="1" dirty="0"/>
              <a:t> = "John"</a:t>
            </a:r>
            <a:r>
              <a:rPr lang="en-US" dirty="0"/>
              <a:t> and </a:t>
            </a:r>
            <a:r>
              <a:rPr lang="en-US" i="1" dirty="0" err="1"/>
              <a:t>lastName</a:t>
            </a:r>
            <a:r>
              <a:rPr lang="en-US" i="1" dirty="0"/>
              <a:t> = "Smith"</a:t>
            </a:r>
            <a:r>
              <a:rPr lang="en-US" dirty="0"/>
              <a:t> then the expression evaluates to </a:t>
            </a:r>
            <a:r>
              <a:rPr lang="en-US" i="1" dirty="0" err="1"/>
              <a:t>fullName</a:t>
            </a:r>
            <a:r>
              <a:rPr lang="en-US" i="1" dirty="0"/>
              <a:t> = "John Smith"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9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Perform math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</a:t>
            </a:r>
            <a:r>
              <a:rPr lang="en-US" dirty="0"/>
              <a:t>Operators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262478"/>
              </p:ext>
            </p:extLst>
          </p:nvPr>
        </p:nvGraphicFramePr>
        <p:xfrm>
          <a:off x="338050" y="2594362"/>
          <a:ext cx="8177300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5" imgW="6083300" imgH="2527300" progId="Word.Document.12">
                  <p:embed/>
                </p:oleObj>
              </mc:Choice>
              <mc:Fallback>
                <p:oleObj name="Document" r:id="rId5" imgW="6083300" imgH="2527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8050" y="2594362"/>
                        <a:ext cx="8177300" cy="339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34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Compare variables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</a:t>
            </a:r>
            <a:r>
              <a:rPr lang="en-US" dirty="0"/>
              <a:t>Operators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41349" y="2870200"/>
          <a:ext cx="8695541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5" imgW="6083300" imgH="2159000" progId="Word.Document.12">
                  <p:embed/>
                </p:oleObj>
              </mc:Choice>
              <mc:Fallback>
                <p:oleObj name="Document" r:id="rId5" imgW="6083300" imgH="215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349" y="2870200"/>
                        <a:ext cx="8695541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7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Boolean – tell what to do “if”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</a:t>
            </a:r>
            <a:r>
              <a:rPr lang="en-US" dirty="0"/>
              <a:t>Operators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97540" y="2698750"/>
          <a:ext cx="8437273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5" imgW="6083300" imgH="1460500" progId="Word.Document.12">
                  <p:embed/>
                </p:oleObj>
              </mc:Choice>
              <mc:Fallback>
                <p:oleObj name="Document" r:id="rId5" imgW="60833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540" y="2698750"/>
                        <a:ext cx="8437273" cy="202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812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308</Words>
  <Application>Microsoft Macintosh PowerPoint</Application>
  <PresentationFormat>On-screen Show (4:3)</PresentationFormat>
  <Paragraphs>50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Document</vt:lpstr>
      <vt:lpstr>ICT Programming Lesson 4:</vt:lpstr>
      <vt:lpstr>Objectives</vt:lpstr>
      <vt:lpstr>Variables</vt:lpstr>
      <vt:lpstr>Declaring / Initializing Variables</vt:lpstr>
      <vt:lpstr>Data Types</vt:lpstr>
      <vt:lpstr>Expressions </vt:lpstr>
      <vt:lpstr>Arithmetic Operators</vt:lpstr>
      <vt:lpstr>Comparison Operators</vt:lpstr>
      <vt:lpstr>Logical Operators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Jim Black</cp:lastModifiedBy>
  <cp:revision>193</cp:revision>
  <dcterms:created xsi:type="dcterms:W3CDTF">2015-10-05T10:58:57Z</dcterms:created>
  <dcterms:modified xsi:type="dcterms:W3CDTF">2017-07-14T18:26:59Z</dcterms:modified>
</cp:coreProperties>
</file>